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sldIdLst>
    <p:sldId id="256" r:id="rId2"/>
    <p:sldId id="257" r:id="rId3"/>
    <p:sldId id="299" r:id="rId4"/>
    <p:sldId id="29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02" r:id="rId13"/>
    <p:sldId id="303" r:id="rId14"/>
    <p:sldId id="301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304" r:id="rId35"/>
    <p:sldId id="305" r:id="rId36"/>
    <p:sldId id="306" r:id="rId37"/>
    <p:sldId id="29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8D92A4A-CC3F-4C94-AA18-C9340CC72B72}">
          <p14:sldIdLst>
            <p14:sldId id="256"/>
            <p14:sldId id="257"/>
            <p14:sldId id="299"/>
            <p14:sldId id="298"/>
            <p14:sldId id="258"/>
            <p14:sldId id="259"/>
            <p14:sldId id="260"/>
            <p14:sldId id="261"/>
            <p14:sldId id="262"/>
            <p14:sldId id="263"/>
            <p14:sldId id="264"/>
            <p14:sldId id="302"/>
            <p14:sldId id="303"/>
            <p14:sldId id="301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04"/>
            <p14:sldId id="305"/>
            <p14:sldId id="306"/>
            <p14:sldId id="293"/>
          </p14:sldIdLst>
        </p14:section>
        <p14:section name="제목 없는 구역" id="{EEB1CE80-A286-48C2-8259-C4AC081C954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orient="horz" pos="968">
          <p15:clr>
            <a:srgbClr val="A4A3A4"/>
          </p15:clr>
        </p15:guide>
        <p15:guide id="3" orient="horz" pos="1434">
          <p15:clr>
            <a:srgbClr val="A4A3A4"/>
          </p15:clr>
        </p15:guide>
        <p15:guide id="4" pos="38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8" autoAdjust="0"/>
    <p:restoredTop sz="99877"/>
  </p:normalViewPr>
  <p:slideViewPr>
    <p:cSldViewPr snapToGrid="0">
      <p:cViewPr varScale="1">
        <p:scale>
          <a:sx n="108" d="100"/>
          <a:sy n="108" d="100"/>
        </p:scale>
        <p:origin x="138" y="264"/>
      </p:cViewPr>
      <p:guideLst>
        <p:guide orient="horz" pos="2158"/>
        <p:guide orient="horz" pos="968"/>
        <p:guide orient="horz" pos="1434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16217" y="1659089"/>
            <a:ext cx="2159566" cy="3568231"/>
            <a:chOff x="5016217" y="1659089"/>
            <a:chExt cx="2159566" cy="3568231"/>
          </a:xfrm>
        </p:grpSpPr>
        <p:sp>
          <p:nvSpPr>
            <p:cNvPr id="14" name="TextBox 13"/>
            <p:cNvSpPr txBox="1"/>
            <p:nvPr/>
          </p:nvSpPr>
          <p:spPr>
            <a:xfrm>
              <a:off x="5016217" y="4219427"/>
              <a:ext cx="2159566" cy="6935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4000" b="1" spc="-125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하루세끼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5265040" y="1946886"/>
              <a:ext cx="1661920" cy="2214981"/>
              <a:chOff x="4954772" y="1818167"/>
              <a:chExt cx="2349796" cy="313177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4954772" y="1818167"/>
                <a:ext cx="2349796" cy="2775098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5296786" y="4593265"/>
                <a:ext cx="1598428" cy="356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5461635" y="4931987"/>
              <a:ext cx="1249680" cy="2953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chemeClr val="accent1">
                      <a:lumMod val="75000"/>
                    </a:schemeClr>
                  </a:solidFill>
                </a:rPr>
                <a:t>구</a:t>
              </a:r>
              <a:r>
                <a:rPr lang="en-US" altLang="ko-KR" sz="1400">
                  <a:solidFill>
                    <a:schemeClr val="accent1">
                      <a:lumMod val="75000"/>
                    </a:schemeClr>
                  </a:solidFill>
                </a:rPr>
                <a:t>*</a:t>
              </a:r>
              <a:r>
                <a:rPr lang="ko-KR" altLang="en-US" sz="1400">
                  <a:solidFill>
                    <a:schemeClr val="accent1">
                      <a:lumMod val="75000"/>
                    </a:schemeClr>
                  </a:solidFill>
                </a:rPr>
                <a:t>삼 </a:t>
              </a:r>
              <a:r>
                <a:rPr lang="en-US" altLang="ko-KR" sz="1400">
                  <a:solidFill>
                    <a:schemeClr val="accent1">
                      <a:lumMod val="75000"/>
                    </a:schemeClr>
                  </a:solidFill>
                </a:rPr>
                <a:t>= </a:t>
              </a:r>
              <a:r>
                <a:rPr lang="ko-KR" altLang="en-US" sz="1400">
                  <a:solidFill>
                    <a:schemeClr val="accent1">
                      <a:lumMod val="75000"/>
                    </a:schemeClr>
                  </a:solidFill>
                </a:rPr>
                <a:t>이십칠</a:t>
              </a:r>
              <a:endParaRPr lang="en-US" altLang="ko-KR" sz="1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654950" y="1659089"/>
              <a:ext cx="834472" cy="230238"/>
              <a:chOff x="5435701" y="1021996"/>
              <a:chExt cx="834472" cy="230238"/>
            </a:xfrm>
          </p:grpSpPr>
          <p:sp>
            <p:nvSpPr>
              <p:cNvPr id="18" name="포인트가 5개인 별 17"/>
              <p:cNvSpPr/>
              <p:nvPr/>
            </p:nvSpPr>
            <p:spPr>
              <a:xfrm>
                <a:off x="5435701" y="1021996"/>
                <a:ext cx="230238" cy="23023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9" name="포인트가 5개인 별 18"/>
              <p:cNvSpPr/>
              <p:nvPr/>
            </p:nvSpPr>
            <p:spPr>
              <a:xfrm>
                <a:off x="5737818" y="1021996"/>
                <a:ext cx="230238" cy="23023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0" name="포인트가 5개인 별 19"/>
              <p:cNvSpPr/>
              <p:nvPr/>
            </p:nvSpPr>
            <p:spPr>
              <a:xfrm>
                <a:off x="6039935" y="1021996"/>
                <a:ext cx="230238" cy="23023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169260" y="266697"/>
            <a:ext cx="1398555" cy="5124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2019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년도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8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08</a:t>
            </a:r>
          </a:p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프로젝트 발표</a:t>
            </a:r>
            <a:endParaRPr lang="en-US" altLang="ko-KR" sz="140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411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크롤링이란?</a:t>
            </a: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8313" y="2919412"/>
            <a:ext cx="3524250" cy="10191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411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크롤링이란?</a:t>
            </a: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66937" y="1076325"/>
            <a:ext cx="7858125" cy="4705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18090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MVC</a:t>
            </a:r>
            <a:endParaRPr lang="ko-KR" altLang="en-US" sz="2400" spc="-149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15" y="2047250"/>
            <a:ext cx="2574226" cy="20844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4365" y="4382078"/>
            <a:ext cx="2574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▪ </a:t>
            </a:r>
            <a:r>
              <a:rPr lang="ko-KR" altLang="en-US" dirty="0" smtClean="0"/>
              <a:t>유저 </a:t>
            </a:r>
            <a:r>
              <a:rPr lang="en-US" altLang="ko-KR" dirty="0" smtClean="0"/>
              <a:t>Model</a:t>
            </a:r>
          </a:p>
          <a:p>
            <a:r>
              <a:rPr lang="en-US" altLang="ko-KR" dirty="0" smtClean="0"/>
              <a:t>▪ </a:t>
            </a:r>
            <a:r>
              <a:rPr lang="ko-KR" altLang="en-US" dirty="0" smtClean="0"/>
              <a:t>레시피 </a:t>
            </a:r>
            <a:r>
              <a:rPr lang="en-US" altLang="ko-KR" dirty="0" smtClean="0"/>
              <a:t>Model</a:t>
            </a:r>
          </a:p>
          <a:p>
            <a:r>
              <a:rPr lang="en-US" altLang="ko-KR" dirty="0" smtClean="0"/>
              <a:t>▪ </a:t>
            </a:r>
            <a:r>
              <a:rPr lang="ko-KR" altLang="en-US" dirty="0" smtClean="0"/>
              <a:t>댓글 </a:t>
            </a:r>
            <a:r>
              <a:rPr lang="en-US" altLang="ko-KR" dirty="0" smtClean="0"/>
              <a:t>Model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616" y="2047250"/>
            <a:ext cx="2221314" cy="28052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505" y="2047250"/>
            <a:ext cx="2955114" cy="8682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00616" y="5099019"/>
            <a:ext cx="2221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▪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View</a:t>
            </a:r>
          </a:p>
          <a:p>
            <a:r>
              <a:rPr lang="en-US" altLang="ko-KR" dirty="0" smtClean="0"/>
              <a:t>▪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View</a:t>
            </a:r>
          </a:p>
          <a:p>
            <a:r>
              <a:rPr lang="en-US" altLang="ko-KR" dirty="0" smtClean="0"/>
              <a:t>▪ </a:t>
            </a:r>
            <a:r>
              <a:rPr lang="ko-KR" altLang="en-US" dirty="0" smtClean="0"/>
              <a:t>인덱스 </a:t>
            </a:r>
            <a:r>
              <a:rPr lang="en-US" altLang="ko-KR" dirty="0" smtClean="0"/>
              <a:t>View</a:t>
            </a:r>
          </a:p>
          <a:p>
            <a:r>
              <a:rPr lang="en-US" altLang="ko-KR" dirty="0" smtClean="0"/>
              <a:t>▪ </a:t>
            </a:r>
            <a:r>
              <a:rPr lang="ko-KR" altLang="en-US" dirty="0" smtClean="0"/>
              <a:t>레시피 </a:t>
            </a:r>
            <a:r>
              <a:rPr lang="en-US" altLang="ko-KR" dirty="0" smtClean="0"/>
              <a:t>View</a:t>
            </a:r>
          </a:p>
          <a:p>
            <a:r>
              <a:rPr lang="en-US" altLang="ko-KR" dirty="0" smtClean="0"/>
              <a:t>▪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61505" y="3145314"/>
            <a:ext cx="295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▪ </a:t>
            </a:r>
            <a:r>
              <a:rPr lang="ko-KR" altLang="en-US" dirty="0" smtClean="0"/>
              <a:t>유저 </a:t>
            </a:r>
            <a:r>
              <a:rPr lang="en-US" altLang="ko-KR" dirty="0" smtClean="0"/>
              <a:t>Controller</a:t>
            </a:r>
          </a:p>
          <a:p>
            <a:r>
              <a:rPr lang="en-US" altLang="ko-KR" dirty="0" smtClean="0"/>
              <a:t>▪ </a:t>
            </a:r>
            <a:r>
              <a:rPr lang="ko-KR" altLang="en-US" dirty="0" smtClean="0"/>
              <a:t>레시피 </a:t>
            </a:r>
            <a:r>
              <a:rPr lang="en-US" altLang="ko-KR" dirty="0" smtClean="0"/>
              <a:t>Controller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93054" y="1111967"/>
            <a:ext cx="761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70426" y="1111967"/>
            <a:ext cx="6463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96660" y="1111967"/>
            <a:ext cx="684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12589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66937" y="1076325"/>
            <a:ext cx="7858125" cy="4705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3464" y="675148"/>
            <a:ext cx="118090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MVC</a:t>
            </a:r>
            <a:endParaRPr lang="ko-KR" altLang="en-US" sz="2400" spc="-149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20659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66937" y="1076325"/>
            <a:ext cx="7858125" cy="4705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3464" y="675148"/>
            <a:ext cx="118090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MVC</a:t>
            </a:r>
            <a:endParaRPr lang="ko-KR" altLang="en-US" sz="2400" spc="-149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41902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11650" b="116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513860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5976" cy="5695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bg1"/>
                </a:solidFill>
              </a:rPr>
              <a:t>002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382756" cy="10684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chemeClr val="bg1"/>
                </a:solidFill>
              </a:rPr>
              <a:t>데이터 </a:t>
            </a:r>
          </a:p>
          <a:p>
            <a:pPr lvl="0">
              <a:defRPr lang="ko-KR" altLang="en-US"/>
            </a:pPr>
            <a:r>
              <a:rPr lang="ko-KR" altLang="en-US" sz="3200">
                <a:solidFill>
                  <a:schemeClr val="bg1"/>
                </a:solidFill>
              </a:rPr>
              <a:t>베이스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l="16150" t="7720" r="14160" b="19440"/>
            <a:stretch>
              <a:fillRect/>
            </a:stretch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/>
            <a:srcRect l="-3190" t="85300" r="14160" b="-2880"/>
            <a:stretch>
              <a:fillRect/>
            </a:stretch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279226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DB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설계 </a:t>
            </a: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전체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0198" y="1744663"/>
            <a:ext cx="2619375" cy="27813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14861" y="1760538"/>
            <a:ext cx="2686050" cy="1352550"/>
          </a:xfrm>
          <a:prstGeom prst="rect">
            <a:avLst/>
          </a:prstGeom>
        </p:spPr>
      </p:pic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20024" y="1738312"/>
            <a:ext cx="2609850" cy="904875"/>
          </a:xfrm>
          <a:prstGeom prst="rect">
            <a:avLst/>
          </a:prstGeom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877175" y="2979737"/>
            <a:ext cx="2533650" cy="1200150"/>
          </a:xfrm>
          <a:prstGeom prst="rect">
            <a:avLst/>
          </a:prstGeom>
        </p:spPr>
      </p:pic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34324" y="4600576"/>
            <a:ext cx="2419350" cy="895350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7811" y="4895849"/>
            <a:ext cx="2676525" cy="638175"/>
          </a:xfrm>
          <a:prstGeom prst="rect">
            <a:avLst/>
          </a:prstGeom>
        </p:spPr>
      </p:pic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906962" y="3865563"/>
            <a:ext cx="2228850" cy="1666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5364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DB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설계 </a:t>
            </a: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2436" y="3109912"/>
            <a:ext cx="2676525" cy="638175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59525" y="2595562"/>
            <a:ext cx="2228850" cy="1666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5364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DB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설계 </a:t>
            </a: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레시피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78" name="그림 30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6823" y="1546225"/>
            <a:ext cx="2619375" cy="2781300"/>
          </a:xfrm>
          <a:prstGeom prst="rect">
            <a:avLst/>
          </a:prstGeom>
        </p:spPr>
      </p:pic>
      <p:pic>
        <p:nvPicPr>
          <p:cNvPr id="3079" name="그림 307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62486" y="1546225"/>
            <a:ext cx="2686050" cy="1352550"/>
          </a:xfrm>
          <a:prstGeom prst="rect">
            <a:avLst/>
          </a:prstGeom>
        </p:spPr>
      </p:pic>
      <p:pic>
        <p:nvPicPr>
          <p:cNvPr id="3080" name="그림 307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18461" y="1531937"/>
            <a:ext cx="2609850" cy="904875"/>
          </a:xfrm>
          <a:prstGeom prst="rect">
            <a:avLst/>
          </a:prstGeom>
        </p:spPr>
      </p:pic>
      <p:pic>
        <p:nvPicPr>
          <p:cNvPr id="3081" name="그림 308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78363" y="3217862"/>
            <a:ext cx="2533650" cy="1200150"/>
          </a:xfrm>
          <a:prstGeom prst="rect">
            <a:avLst/>
          </a:prstGeom>
        </p:spPr>
      </p:pic>
      <p:pic>
        <p:nvPicPr>
          <p:cNvPr id="3082" name="그림 308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08949" y="3243264"/>
            <a:ext cx="2419350" cy="895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7610" b="76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996714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5976" cy="5695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bg1"/>
                </a:solidFill>
              </a:rPr>
              <a:t>003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744706" cy="15542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기능 설명</a:t>
            </a:r>
          </a:p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및</a:t>
            </a:r>
          </a:p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시연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l="16150" t="7720" r="14160" b="19440"/>
            <a:stretch>
              <a:fillRect/>
            </a:stretch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/>
            <a:srcRect l="-3190" t="85300" r="14160" b="-2880"/>
            <a:stretch>
              <a:fillRect/>
            </a:stretch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325915" y="2452468"/>
            <a:ext cx="20901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9">
                <a:solidFill>
                  <a:schemeClr val="bg1"/>
                </a:solidFill>
                <a:latin typeface="맑은 고딕"/>
                <a:ea typeface="맑은 고딕"/>
              </a:rPr>
              <a:t>사용 기술 및 데이터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60967" y="3435725"/>
            <a:ext cx="13502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9">
                <a:solidFill>
                  <a:schemeClr val="bg1"/>
                </a:solidFill>
                <a:latin typeface="맑은 고딕"/>
                <a:ea typeface="맑은 고딕"/>
              </a:rPr>
              <a:t>기능 &amp; 시연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92297" y="3937163"/>
            <a:ext cx="8197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9" dirty="0">
                <a:solidFill>
                  <a:schemeClr val="bg1"/>
                </a:solidFill>
                <a:latin typeface="맑은 고딕"/>
                <a:ea typeface="맑은 고딕"/>
              </a:rPr>
              <a:t>피드백</a:t>
            </a:r>
          </a:p>
        </p:txBody>
      </p: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64394" cy="446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>
                <a:solidFill>
                  <a:schemeClr val="accent2"/>
                </a:solidFill>
              </a:rPr>
              <a:t>CONTENTS</a:t>
            </a:r>
            <a:endParaRPr lang="ko-KR" altLang="en-US" sz="2400" b="1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8946" y="2914133"/>
            <a:ext cx="15241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9">
                <a:solidFill>
                  <a:schemeClr val="bg1"/>
                </a:solidFill>
                <a:latin typeface="맑은 고딕"/>
                <a:ea typeface="맑은 고딕"/>
              </a:rPr>
              <a:t>데이터 베이스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23823" y="2406302"/>
            <a:ext cx="682831" cy="44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spc="293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23819" y="2867967"/>
            <a:ext cx="682831" cy="444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spc="293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23820" y="3389559"/>
            <a:ext cx="682831" cy="447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spc="293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23823" y="3857789"/>
            <a:ext cx="682831" cy="445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spc="293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2619" y="1953909"/>
            <a:ext cx="682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spc="293" dirty="0" smtClean="0">
                <a:solidFill>
                  <a:schemeClr val="bg1"/>
                </a:solidFill>
              </a:rPr>
              <a:t>00</a:t>
            </a:r>
            <a:endParaRPr lang="en-US" altLang="ko-KR" sz="2400" b="1" spc="293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25914" y="1983923"/>
            <a:ext cx="10942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9" dirty="0" smtClean="0">
                <a:solidFill>
                  <a:schemeClr val="bg1"/>
                </a:solidFill>
                <a:latin typeface="맑은 고딕"/>
                <a:ea typeface="맑은 고딕"/>
              </a:rPr>
              <a:t>팀원 소개</a:t>
            </a:r>
            <a:endParaRPr lang="ko-KR" altLang="en-US" spc="-149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16645" y="4303395"/>
            <a:ext cx="682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spc="293" dirty="0" smtClean="0">
                <a:solidFill>
                  <a:schemeClr val="bg1"/>
                </a:solidFill>
              </a:rPr>
              <a:t>05</a:t>
            </a:r>
            <a:endParaRPr lang="en-US" altLang="ko-KR" sz="2400" b="1" spc="293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64851" y="4348011"/>
            <a:ext cx="13059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9" dirty="0" smtClean="0">
                <a:solidFill>
                  <a:schemeClr val="bg1"/>
                </a:solidFill>
                <a:latin typeface="맑은 고딕"/>
                <a:ea typeface="맑은 고딕"/>
              </a:rPr>
              <a:t>소감 한마디</a:t>
            </a:r>
            <a:endParaRPr lang="ko-KR" altLang="en-US" spc="-149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2" y="675148"/>
            <a:ext cx="2431628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03</a:t>
            </a: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초기 유스케이스</a:t>
            </a: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6" name="타원 35"/>
          <p:cNvSpPr/>
          <p:nvPr/>
        </p:nvSpPr>
        <p:spPr>
          <a:xfrm>
            <a:off x="4790769" y="532013"/>
            <a:ext cx="2263179" cy="1290955"/>
          </a:xfrm>
          <a:prstGeom prst="ellipse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rgbClr val="002060"/>
                </a:solidFill>
                <a:latin typeface="맑은 고딕"/>
                <a:ea typeface="맑은 고딕"/>
              </a:rPr>
              <a:t>회원가입</a:t>
            </a:r>
          </a:p>
        </p:txBody>
      </p:sp>
      <p:sp>
        <p:nvSpPr>
          <p:cNvPr id="37" name="타원 36"/>
          <p:cNvSpPr/>
          <p:nvPr/>
        </p:nvSpPr>
        <p:spPr>
          <a:xfrm>
            <a:off x="4790766" y="2021469"/>
            <a:ext cx="2263179" cy="1290955"/>
          </a:xfrm>
          <a:prstGeom prst="ellipse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rgbClr val="002060"/>
                </a:solidFill>
                <a:latin typeface="맑은 고딕"/>
                <a:ea typeface="맑은 고딕"/>
              </a:rPr>
              <a:t>로그인</a:t>
            </a:r>
          </a:p>
        </p:txBody>
      </p:sp>
      <p:sp>
        <p:nvSpPr>
          <p:cNvPr id="38" name="타원 37"/>
          <p:cNvSpPr/>
          <p:nvPr/>
        </p:nvSpPr>
        <p:spPr>
          <a:xfrm>
            <a:off x="4790767" y="3612891"/>
            <a:ext cx="2263179" cy="1290955"/>
          </a:xfrm>
          <a:prstGeom prst="ellipse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rgbClr val="002060"/>
                </a:solidFill>
                <a:latin typeface="맑은 고딕"/>
                <a:ea typeface="맑은 고딕"/>
              </a:rPr>
              <a:t>희망 칼로리</a:t>
            </a:r>
          </a:p>
          <a:p>
            <a:pPr algn="ctr">
              <a:defRPr lang="ko-KR" altLang="en-US"/>
            </a:pPr>
            <a:r>
              <a:rPr lang="ko-KR" altLang="en-US" sz="2000" strike="sngStrike">
                <a:solidFill>
                  <a:srgbClr val="002060"/>
                </a:solidFill>
                <a:latin typeface="맑은 고딕"/>
                <a:ea typeface="맑은 고딕"/>
              </a:rPr>
              <a:t>원하는 가격</a:t>
            </a:r>
          </a:p>
        </p:txBody>
      </p:sp>
      <p:sp>
        <p:nvSpPr>
          <p:cNvPr id="39" name="타원 38"/>
          <p:cNvSpPr/>
          <p:nvPr/>
        </p:nvSpPr>
        <p:spPr>
          <a:xfrm>
            <a:off x="4790768" y="5129478"/>
            <a:ext cx="2263179" cy="1290955"/>
          </a:xfrm>
          <a:prstGeom prst="ellipse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rgbClr val="002060"/>
                </a:solidFill>
                <a:latin typeface="맑은 고딕"/>
                <a:ea typeface="맑은 고딕"/>
              </a:rPr>
              <a:t>레시피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342904" y="1472541"/>
            <a:ext cx="1419101" cy="1000495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9" name="직선 화살표 연결선 7168"/>
          <p:cNvCxnSpPr/>
          <p:nvPr/>
        </p:nvCxnSpPr>
        <p:spPr>
          <a:xfrm flipV="1">
            <a:off x="3421824" y="2666948"/>
            <a:ext cx="1340181" cy="403292"/>
          </a:xfrm>
          <a:prstGeom prst="straightConnector1">
            <a:avLst/>
          </a:prstGeom>
          <a:ln w="412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직선 화살표 연결선 7172"/>
          <p:cNvCxnSpPr/>
          <p:nvPr/>
        </p:nvCxnSpPr>
        <p:spPr>
          <a:xfrm>
            <a:off x="3421824" y="3797135"/>
            <a:ext cx="1340181" cy="323603"/>
          </a:xfrm>
          <a:prstGeom prst="straightConnector1">
            <a:avLst/>
          </a:prstGeom>
          <a:ln w="41275">
            <a:solidFill>
              <a:srgbClr val="00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직선 화살표 연결선 7174"/>
          <p:cNvCxnSpPr/>
          <p:nvPr/>
        </p:nvCxnSpPr>
        <p:spPr>
          <a:xfrm>
            <a:off x="3087584" y="4441371"/>
            <a:ext cx="1674421" cy="1033154"/>
          </a:xfrm>
          <a:prstGeom prst="straightConnector1">
            <a:avLst/>
          </a:prstGeom>
          <a:ln w="41275">
            <a:solidFill>
              <a:srgbClr val="00339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student\Downloads\teamwork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5207" y="2079912"/>
            <a:ext cx="2787242" cy="2787242"/>
          </a:xfrm>
          <a:prstGeom prst="rect">
            <a:avLst/>
          </a:prstGeom>
          <a:noFill/>
        </p:spPr>
      </p:pic>
      <p:pic>
        <p:nvPicPr>
          <p:cNvPr id="8195" name="Picture 3" descr="C:\Users\student\Downloads\database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121390" y="2203846"/>
            <a:ext cx="2700000" cy="2700000"/>
          </a:xfrm>
          <a:prstGeom prst="rect">
            <a:avLst/>
          </a:prstGeom>
          <a:noFill/>
        </p:spPr>
      </p:pic>
      <p:cxnSp>
        <p:nvCxnSpPr>
          <p:cNvPr id="7181" name="직선 화살표 연결선 7180"/>
          <p:cNvCxnSpPr/>
          <p:nvPr/>
        </p:nvCxnSpPr>
        <p:spPr>
          <a:xfrm>
            <a:off x="7125196" y="1472540"/>
            <a:ext cx="1996194" cy="1194406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직선 화살표 연결선 7184"/>
          <p:cNvCxnSpPr/>
          <p:nvPr/>
        </p:nvCxnSpPr>
        <p:spPr>
          <a:xfrm>
            <a:off x="7125196" y="2666947"/>
            <a:ext cx="1852549" cy="539391"/>
          </a:xfrm>
          <a:prstGeom prst="straightConnector1">
            <a:avLst/>
          </a:prstGeom>
          <a:ln w="412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8" name="직선 화살표 연결선 7187"/>
          <p:cNvCxnSpPr/>
          <p:nvPr/>
        </p:nvCxnSpPr>
        <p:spPr>
          <a:xfrm flipV="1">
            <a:off x="7125196" y="3895106"/>
            <a:ext cx="1852549" cy="363262"/>
          </a:xfrm>
          <a:prstGeom prst="straightConnector1">
            <a:avLst/>
          </a:prstGeom>
          <a:ln w="41275">
            <a:solidFill>
              <a:srgbClr val="00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직선 화살표 연결선 7190"/>
          <p:cNvCxnSpPr/>
          <p:nvPr/>
        </p:nvCxnSpPr>
        <p:spPr>
          <a:xfrm flipH="1">
            <a:off x="7125196" y="4631377"/>
            <a:ext cx="1852549" cy="843148"/>
          </a:xfrm>
          <a:prstGeom prst="straightConnector1">
            <a:avLst/>
          </a:prstGeom>
          <a:ln w="41275">
            <a:solidFill>
              <a:srgbClr val="00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3" y="675148"/>
            <a:ext cx="2403052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 회원가입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79912" y="265112"/>
            <a:ext cx="3352800" cy="5867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3" y="675148"/>
            <a:ext cx="2403052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>
                <a:solidFill>
                  <a:schemeClr val="bg1"/>
                </a:solidFill>
                <a:latin typeface="+mj-ea"/>
                <a:ea typeface="+mj-ea"/>
              </a:rPr>
              <a:t>기능 </a:t>
            </a:r>
            <a:r>
              <a:rPr lang="en-US" altLang="ko-KR" sz="2400" spc="-149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>
                <a:solidFill>
                  <a:schemeClr val="bg1"/>
                </a:solidFill>
                <a:latin typeface="+mj-ea"/>
                <a:ea typeface="+mj-ea"/>
              </a:rPr>
              <a:t> 회원가입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24312" y="504825"/>
            <a:ext cx="4143375" cy="5848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02234" y="0"/>
            <a:ext cx="638753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3" y="675148"/>
            <a:ext cx="2974552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 상세 회원가입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3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4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3" y="675148"/>
            <a:ext cx="2974552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 상세 회원가입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33712" y="2209800"/>
            <a:ext cx="6124574" cy="2438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그림 10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6590" y="0"/>
            <a:ext cx="631881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3" y="675148"/>
            <a:ext cx="2974552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 상세 회원가입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3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4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1" y="675148"/>
            <a:ext cx="3555579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 레시피 조회( 회원)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37" name="그림 10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38625" y="938212"/>
            <a:ext cx="3714750" cy="49815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1" y="675148"/>
            <a:ext cx="3869904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 레시피 조회( 비 회원)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39" name="그림 10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28825" y="1371599"/>
            <a:ext cx="3133725" cy="4114800"/>
          </a:xfrm>
          <a:prstGeom prst="rect">
            <a:avLst/>
          </a:prstGeom>
        </p:spPr>
      </p:pic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7912" y="1519237"/>
            <a:ext cx="3495675" cy="38195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그림 10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4791" y="0"/>
            <a:ext cx="10130667" cy="64534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3" y="675148"/>
            <a:ext cx="2726902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 레시피 조회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3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4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그림 10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6668" y="0"/>
            <a:ext cx="10363413" cy="65470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3" y="675148"/>
            <a:ext cx="2726902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r>
              <a:rPr lang="en-US" altLang="ko-KR" sz="2400" spc="-149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>
                <a:solidFill>
                  <a:schemeClr val="tx1"/>
                </a:solidFill>
                <a:latin typeface="+mj-ea"/>
                <a:ea typeface="+mj-ea"/>
              </a:rPr>
              <a:t> 레시피 조회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3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4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solidFill>
              <a:schemeClr val="accent2"/>
            </a:solidFill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09963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867545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 dirty="0" smtClean="0">
                  <a:solidFill>
                    <a:schemeClr val="bg1"/>
                  </a:solidFill>
                </a:rPr>
                <a:t>000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194709" y="1403470"/>
              <a:ext cx="879456" cy="1172125"/>
              <a:chOff x="4954772" y="1818167"/>
              <a:chExt cx="2349796" cy="313177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/>
              <a:srcRect l="16150" t="7720" r="14160" b="19440"/>
              <a:stretch>
                <a:fillRect/>
              </a:stretch>
            </p:blipFill>
            <p:spPr>
              <a:xfrm>
                <a:off x="4954772" y="1818167"/>
                <a:ext cx="2349796" cy="2775098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/>
              <a:srcRect l="-3190" t="85300" r="14160" b="-2880"/>
              <a:stretch>
                <a:fillRect/>
              </a:stretch>
            </p:blipFill>
            <p:spPr>
              <a:xfrm>
                <a:off x="5296786" y="4593265"/>
                <a:ext cx="1598428" cy="356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팀원소개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98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3" y="675148"/>
            <a:ext cx="26361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endParaRPr lang="en-US" altLang="ko-KR" sz="2400" spc="-149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defRPr lang="ko-KR" altLang="en-US"/>
            </a:pPr>
            <a:r>
              <a:rPr lang="en-US" altLang="ko-KR" sz="2400" spc="-149" dirty="0">
                <a:latin typeface="+mj-ea"/>
                <a:ea typeface="+mj-ea"/>
              </a:rPr>
              <a:t> </a:t>
            </a:r>
            <a:r>
              <a:rPr lang="en-US" altLang="ko-KR" sz="2400" spc="-149" dirty="0" smtClean="0">
                <a:latin typeface="+mj-ea"/>
                <a:ea typeface="+mj-ea"/>
              </a:rPr>
              <a:t>     </a:t>
            </a:r>
            <a:r>
              <a:rPr lang="ko-KR" altLang="en-US" sz="2400" spc="-149" dirty="0" smtClean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상세 레시피  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7098" y="612376"/>
            <a:ext cx="6567186" cy="597604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3" y="675148"/>
            <a:ext cx="26361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endParaRPr lang="en-US" altLang="ko-KR" sz="2400" spc="-149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defRPr lang="ko-KR" altLang="en-US"/>
            </a:pPr>
            <a:r>
              <a:rPr lang="en-US" altLang="ko-KR" sz="2400" spc="-149" dirty="0">
                <a:latin typeface="+mj-ea"/>
                <a:ea typeface="+mj-ea"/>
              </a:rPr>
              <a:t> </a:t>
            </a:r>
            <a:r>
              <a:rPr lang="en-US" altLang="ko-KR" sz="2400" spc="-149" dirty="0" smtClean="0">
                <a:latin typeface="+mj-ea"/>
                <a:ea typeface="+mj-ea"/>
              </a:rPr>
              <a:t>      </a:t>
            </a:r>
            <a:r>
              <a:rPr lang="en-US" altLang="ko-KR" sz="2400" spc="-149" dirty="0" smtClean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상세 레시피 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41" name="그림 10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43224" y="109537"/>
            <a:ext cx="6448425" cy="66389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3" y="675148"/>
            <a:ext cx="302698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 dirty="0" smtClean="0">
                <a:solidFill>
                  <a:schemeClr val="tx1"/>
                </a:solidFill>
                <a:latin typeface="+mj-ea"/>
                <a:ea typeface="+mj-ea"/>
              </a:rPr>
              <a:t>상세 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레시피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41" name="그림 10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5612" y="1509712"/>
            <a:ext cx="6200774" cy="38385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1" y="675148"/>
            <a:ext cx="246913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기능 </a:t>
            </a:r>
            <a:endParaRPr lang="en-US" altLang="ko-KR" sz="2400" spc="-149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defRPr lang="ko-KR" altLang="en-US"/>
            </a:pPr>
            <a:r>
              <a:rPr lang="en-US" altLang="ko-KR" sz="2400" spc="-149" dirty="0">
                <a:latin typeface="+mj-ea"/>
                <a:ea typeface="+mj-ea"/>
              </a:rPr>
              <a:t> </a:t>
            </a:r>
            <a:r>
              <a:rPr lang="en-US" altLang="ko-KR" sz="2400" spc="-149" dirty="0" smtClean="0">
                <a:latin typeface="+mj-ea"/>
                <a:ea typeface="+mj-ea"/>
              </a:rPr>
              <a:t>    </a:t>
            </a:r>
            <a:r>
              <a:rPr lang="en-US" altLang="ko-KR" sz="2400" spc="-149" dirty="0" smtClean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자유 레시피 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52039" y="0"/>
            <a:ext cx="7087921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1" y="675148"/>
            <a:ext cx="213520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spc="-149" dirty="0" smtClean="0">
                <a:solidFill>
                  <a:schemeClr val="tx1"/>
                </a:solidFill>
                <a:latin typeface="+mj-ea"/>
                <a:ea typeface="+mj-ea"/>
              </a:rPr>
              <a:t>기능</a:t>
            </a:r>
            <a:endParaRPr lang="en-US" altLang="ko-KR" sz="2400" spc="-149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defRPr lang="ko-KR" altLang="en-US"/>
            </a:pPr>
            <a:r>
              <a:rPr lang="ko-KR" altLang="en-US" sz="2400" spc="-149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400" spc="-149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400" spc="-149" dirty="0">
                <a:solidFill>
                  <a:schemeClr val="tx1"/>
                </a:solidFill>
                <a:latin typeface="+mj-ea"/>
                <a:ea typeface="+mj-ea"/>
              </a:rPr>
              <a:t> 자유 레시피 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61" y="675148"/>
            <a:ext cx="8503576" cy="588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0874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solidFill>
              <a:schemeClr val="accent2"/>
            </a:solidFill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09963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867545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 dirty="0" smtClean="0">
                  <a:solidFill>
                    <a:schemeClr val="bg1"/>
                  </a:solidFill>
                </a:rPr>
                <a:t>004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194709" y="1403470"/>
              <a:ext cx="879456" cy="1172125"/>
              <a:chOff x="4954772" y="1818167"/>
              <a:chExt cx="2349796" cy="313177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/>
              <a:srcRect l="16150" t="7720" r="14160" b="19440"/>
              <a:stretch>
                <a:fillRect/>
              </a:stretch>
            </p:blipFill>
            <p:spPr>
              <a:xfrm>
                <a:off x="4954772" y="1818167"/>
                <a:ext cx="2349796" cy="2775098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/>
              <a:srcRect l="-3190" t="85300" r="14160" b="-2880"/>
              <a:stretch>
                <a:fillRect/>
              </a:stretch>
            </p:blipFill>
            <p:spPr>
              <a:xfrm>
                <a:off x="5296786" y="4593265"/>
                <a:ext cx="1598428" cy="356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" name="TextBox 12"/>
          <p:cNvSpPr txBox="1"/>
          <p:nvPr/>
        </p:nvSpPr>
        <p:spPr>
          <a:xfrm>
            <a:off x="1194709" y="3034877"/>
            <a:ext cx="223651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소감한마디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40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1" y="675148"/>
            <a:ext cx="11599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 dirty="0" smtClean="0">
                <a:solidFill>
                  <a:schemeClr val="tx1"/>
                </a:solidFill>
                <a:latin typeface="+mj-ea"/>
                <a:ea typeface="+mj-ea"/>
              </a:rPr>
              <a:t>04 </a:t>
            </a:r>
            <a:r>
              <a:rPr lang="ko-KR" altLang="en-US" sz="2400" spc="-149" dirty="0" smtClean="0">
                <a:solidFill>
                  <a:schemeClr val="tx1"/>
                </a:solidFill>
                <a:latin typeface="+mj-ea"/>
                <a:ea typeface="+mj-ea"/>
              </a:rPr>
              <a:t>소감</a:t>
            </a:r>
            <a:endParaRPr lang="ko-KR" altLang="en-US" sz="2400" spc="-149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581" y="1111967"/>
            <a:ext cx="1440000" cy="19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581" y="4951967"/>
            <a:ext cx="1440000" cy="18514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581" y="3031967"/>
            <a:ext cx="1440000" cy="19220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7580" y="4951967"/>
            <a:ext cx="7211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웹 구현과 프로그래밍을 배웠을 땐 처음이라 어려웠고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이해가 잘 안되었습니다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하지만 프로젝트에서 직접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이용해보니 프로그램에 대해 이해가 잘되었습니다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그리고 많은 기술들을 사용해 보니 재미있었고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다음에서 더 재미있는 주제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기술로 프로젝트를 해보고 싶습니다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997580" y="1111967"/>
            <a:ext cx="7211738" cy="1506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 처음 </a:t>
            </a:r>
            <a:r>
              <a:rPr lang="ko-KR" altLang="en-US" dirty="0"/>
              <a:t>하는 프로젝트라 두서없이 해서 많이 헤맸다</a:t>
            </a:r>
            <a:r>
              <a:rPr lang="ko-KR" altLang="en-US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  회의 </a:t>
            </a:r>
            <a:r>
              <a:rPr lang="ko-KR" altLang="en-US" dirty="0"/>
              <a:t>때만 해도 여러 가지 기능을 구현할 수 있을 거라 생각했는데 시간이 부족했다</a:t>
            </a:r>
            <a:r>
              <a:rPr lang="ko-KR" altLang="en-US" dirty="0" smtClean="0"/>
              <a:t>.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다음 </a:t>
            </a:r>
            <a:r>
              <a:rPr lang="ko-KR" altLang="en-US" dirty="0" smtClean="0"/>
              <a:t>프로젝트 </a:t>
            </a:r>
            <a:r>
              <a:rPr lang="ko-KR" altLang="en-US" dirty="0"/>
              <a:t>때는 이번 프로젝트 때 </a:t>
            </a:r>
            <a:r>
              <a:rPr lang="ko-KR" altLang="en-US" dirty="0" err="1" smtClean="0"/>
              <a:t>헤매었던</a:t>
            </a:r>
            <a:r>
              <a:rPr lang="ko-KR" altLang="en-US" dirty="0" smtClean="0"/>
              <a:t> 걸 </a:t>
            </a:r>
            <a:r>
              <a:rPr lang="ko-KR" altLang="en-US" dirty="0"/>
              <a:t>바탕으로 좀 더 체계적으로 준비해야겠다.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97579" y="3031967"/>
            <a:ext cx="7211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S</a:t>
            </a:r>
            <a:r>
              <a:rPr lang="ko-KR" altLang="en-US" dirty="0" err="1" smtClean="0"/>
              <a:t>pring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mybatis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ajax</a:t>
            </a:r>
            <a:r>
              <a:rPr lang="ko-KR" altLang="en-US" dirty="0"/>
              <a:t> 등 배운 내용들을 한번에 정리 할 </a:t>
            </a:r>
            <a:r>
              <a:rPr lang="ko-KR" altLang="en-US" dirty="0" smtClean="0"/>
              <a:t>수 있는 </a:t>
            </a:r>
            <a:r>
              <a:rPr lang="ko-KR" altLang="en-US" dirty="0"/>
              <a:t>좋은 프로젝트라고 </a:t>
            </a:r>
            <a:r>
              <a:rPr lang="ko-KR" altLang="en-US" dirty="0" smtClean="0"/>
              <a:t>생각합니다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사용하지 못했던 기술들을 프로젝트에 적용하여 더 </a:t>
            </a:r>
            <a:r>
              <a:rPr lang="ko-KR" altLang="en-US" dirty="0" smtClean="0"/>
              <a:t>보완해 나가면서 </a:t>
            </a:r>
            <a:r>
              <a:rPr lang="ko-KR" altLang="en-US" dirty="0"/>
              <a:t>더 좋은 프로젝트로 완성 </a:t>
            </a:r>
            <a:r>
              <a:rPr lang="ko-KR" altLang="en-US" dirty="0" smtClean="0"/>
              <a:t>시켜보고 싶습니다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93587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63064" y="4479852"/>
            <a:ext cx="223651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감사합니다</a:t>
            </a:r>
            <a:endParaRPr lang="en-US" altLang="ko-KR" sz="3200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150" t="7720" r="14160" b="19440"/>
          <a:stretch>
            <a:fillRect/>
          </a:stretch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3190" t="85300" r="14160" b="-2880"/>
          <a:stretch>
            <a:fillRect/>
          </a:stretch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9260" y="266697"/>
            <a:ext cx="1398555" cy="5124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2019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년도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8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08</a:t>
            </a:r>
          </a:p>
          <a:p>
            <a:pPr lvl="0">
              <a:defRPr lang="ko-KR" altLang="en-US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프로젝트 발표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98" y="1181100"/>
            <a:ext cx="2520000" cy="33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482" y="1181100"/>
            <a:ext cx="2520000" cy="32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0898" y="4838330"/>
            <a:ext cx="25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김정현</a:t>
            </a:r>
            <a:endParaRPr lang="en-US" altLang="ko-KR" dirty="0" smtClean="0"/>
          </a:p>
          <a:p>
            <a:r>
              <a:rPr lang="ko-KR" altLang="en-US" dirty="0" smtClean="0"/>
              <a:t>나이 </a:t>
            </a:r>
            <a:r>
              <a:rPr lang="en-US" altLang="ko-KR" dirty="0" smtClean="0"/>
              <a:t>: 27</a:t>
            </a:r>
          </a:p>
          <a:p>
            <a:r>
              <a:rPr lang="ko-KR" altLang="en-US" dirty="0" smtClean="0"/>
              <a:t>역할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, JSP,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813690" y="4838330"/>
            <a:ext cx="25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이원호</a:t>
            </a:r>
            <a:endParaRPr lang="en-US" altLang="ko-KR" dirty="0" smtClean="0"/>
          </a:p>
          <a:p>
            <a:r>
              <a:rPr lang="ko-KR" altLang="en-US" dirty="0" smtClean="0"/>
              <a:t>나이 </a:t>
            </a:r>
            <a:r>
              <a:rPr lang="en-US" altLang="ko-KR" dirty="0" smtClean="0"/>
              <a:t>: 27</a:t>
            </a:r>
          </a:p>
          <a:p>
            <a:r>
              <a:rPr lang="ko-KR" altLang="en-US" dirty="0" smtClean="0"/>
              <a:t>역할 </a:t>
            </a:r>
            <a:r>
              <a:rPr lang="en-US" altLang="ko-KR" dirty="0" smtClean="0"/>
              <a:t>: DB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자유게시판</a:t>
            </a:r>
            <a:r>
              <a:rPr lang="en-US" altLang="ko-KR" dirty="0" smtClean="0"/>
              <a:t>, Ajax,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데이터수집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웹설정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656482" y="4838330"/>
            <a:ext cx="25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성명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노순표</a:t>
            </a:r>
            <a:endParaRPr lang="en-US" altLang="ko-KR" dirty="0" smtClean="0"/>
          </a:p>
          <a:p>
            <a:r>
              <a:rPr lang="ko-KR" altLang="en-US" dirty="0" smtClean="0"/>
              <a:t>나이 </a:t>
            </a:r>
            <a:r>
              <a:rPr lang="en-US" altLang="ko-KR" dirty="0" smtClean="0"/>
              <a:t>: 27</a:t>
            </a:r>
          </a:p>
          <a:p>
            <a:r>
              <a:rPr lang="ko-KR" altLang="en-US" dirty="0" smtClean="0"/>
              <a:t>역할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레시피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레시피 목록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댓글기능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90" y="1181100"/>
            <a:ext cx="2520000" cy="33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51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330" b="8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194709" y="4408170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65976" cy="5695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6570" y="3034877"/>
            <a:ext cx="1853062" cy="1373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</a:rPr>
              <a:t>사용 기술</a:t>
            </a:r>
          </a:p>
          <a:p>
            <a:pPr lvl="0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</a:rPr>
              <a:t>&amp;</a:t>
            </a:r>
          </a:p>
          <a:p>
            <a:pPr lvl="0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</a:rPr>
              <a:t>데이터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l="16150" t="7720" r="14160" b="19440"/>
            <a:stretch>
              <a:fillRect/>
            </a:stretch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/>
            <a:srcRect l="-3190" t="85300" r="14160" b="-2880"/>
            <a:stretch>
              <a:fillRect/>
            </a:stretch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415341" y="1927843"/>
            <a:ext cx="9361317" cy="3529010"/>
            <a:chOff x="642777" y="2143125"/>
            <a:chExt cx="5453224" cy="3529010"/>
          </a:xfrm>
        </p:grpSpPr>
        <p:grpSp>
          <p:nvGrpSpPr>
            <p:cNvPr id="36" name="그룹 35"/>
            <p:cNvGrpSpPr/>
            <p:nvPr/>
          </p:nvGrpSpPr>
          <p:grpSpPr>
            <a:xfrm>
              <a:off x="642779" y="2143125"/>
              <a:ext cx="2657474" cy="1704975"/>
              <a:chOff x="642778" y="1971675"/>
              <a:chExt cx="2657474" cy="1704975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584695" y="3292831"/>
                <a:ext cx="629129" cy="360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 sz="1400">
                    <a:latin typeface="맑은 고딕"/>
                    <a:ea typeface="맑은 고딕"/>
                    <a:cs typeface="맑은 고딕"/>
                  </a:rPr>
                  <a:t>API</a:t>
                </a:r>
                <a:endParaRPr lang="ko-KR" altLang="en-US"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429001" y="2143125"/>
              <a:ext cx="2667000" cy="1704975"/>
              <a:chOff x="3429001" y="1971675"/>
              <a:chExt cx="2667000" cy="1704975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4274" y="3292832"/>
                <a:ext cx="629129" cy="360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 sz="1400">
                    <a:latin typeface="맑은 고딕"/>
                    <a:ea typeface="맑은 고딕"/>
                    <a:cs typeface="맑은 고딕"/>
                  </a:rPr>
                  <a:t>front end</a:t>
                </a: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42777" y="3967160"/>
              <a:ext cx="2657475" cy="1704975"/>
              <a:chOff x="642777" y="3795710"/>
              <a:chExt cx="2657475" cy="1704975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642777" y="3795710"/>
                <a:ext cx="2657475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589297" y="3867143"/>
                <a:ext cx="629129" cy="360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ko-KR" altLang="en-US" sz="1400">
                    <a:latin typeface="맑은 고딕"/>
                    <a:ea typeface="맑은 고딕"/>
                    <a:cs typeface="맑은 고딕"/>
                  </a:rPr>
                  <a:t>back end 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429000" y="3967159"/>
              <a:ext cx="2657475" cy="1704975"/>
              <a:chOff x="3429000" y="3795709"/>
              <a:chExt cx="2657475" cy="1704975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429000" y="3795709"/>
                <a:ext cx="2657475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0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508900" y="3890955"/>
                <a:ext cx="629129" cy="360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ko-KR" altLang="en-US" sz="1400">
                    <a:latin typeface="맑은 고딕"/>
                    <a:ea typeface="맑은 고딕"/>
                    <a:cs typeface="맑은 고딕"/>
                  </a:rPr>
                  <a:t>그 외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57268" y="2440827"/>
              <a:ext cx="2315826" cy="9062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>
                <a:buFont typeface="Wingdings"/>
                <a:buChar char="§"/>
                <a:defRPr lang="ko-KR" altLang="en-US"/>
              </a:pPr>
              <a:r>
                <a:rPr lang="ko-KR" altLang="en-US" strike="sngStrike">
                  <a:latin typeface="맑은 고딕"/>
                  <a:ea typeface="맑은 고딕"/>
                </a:rPr>
                <a:t>서울시 농수산물 등급별 가격 정보</a:t>
              </a:r>
            </a:p>
            <a:p>
              <a:pPr marL="285750" indent="-285750">
                <a:buFont typeface="Wingdings"/>
                <a:buChar char="§"/>
                <a:defRPr lang="ko-KR" altLang="en-US"/>
              </a:pPr>
              <a:r>
                <a:rPr lang="ko-KR" altLang="en-US" strike="sngStrike">
                  <a:latin typeface="맑은 고딕"/>
                  <a:ea typeface="맑은 고딕"/>
                </a:rPr>
                <a:t>식품영양 </a:t>
              </a:r>
              <a:r>
                <a:rPr lang="en-US" altLang="ko-KR" strike="sngStrike">
                  <a:latin typeface="맑은 고딕"/>
                  <a:ea typeface="맑은 고딕"/>
                </a:rPr>
                <a:t>·</a:t>
              </a:r>
              <a:r>
                <a:rPr lang="ko-KR" altLang="en-US" strike="sngStrike">
                  <a:latin typeface="맑은 고딕"/>
                  <a:ea typeface="맑은 고딕"/>
                </a:rPr>
                <a:t>기능정보</a:t>
              </a:r>
            </a:p>
            <a:p>
              <a:pPr marL="285750" indent="-285750">
                <a:buFont typeface="Wingdings"/>
                <a:buChar char="§"/>
                <a:defRPr lang="ko-KR" altLang="en-US"/>
              </a:pPr>
              <a:r>
                <a:rPr lang="ko-KR" altLang="en-US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레시피 재료정보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64175" y="2440827"/>
              <a:ext cx="1123850" cy="11825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algn="r">
                <a:buFont typeface="Wingdings"/>
                <a:buChar char="§"/>
                <a:defRPr lang="ko-KR" altLang="en-US"/>
              </a:pPr>
              <a:r>
                <a:rPr lang="en-US" altLang="ko-KR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css              </a:t>
              </a:r>
            </a:p>
            <a:p>
              <a:pPr marL="285750" indent="-285750" algn="r">
                <a:buFont typeface="Wingdings"/>
                <a:buChar char="§"/>
                <a:defRPr lang="ko-KR" altLang="en-US"/>
              </a:pPr>
              <a:r>
                <a:rPr lang="en-US" altLang="ko-KR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java script     </a:t>
              </a:r>
            </a:p>
            <a:p>
              <a:pPr marL="285750" indent="-285750" algn="r">
                <a:buFont typeface="Wingdings"/>
                <a:buChar char="§"/>
                <a:defRPr lang="ko-KR" altLang="en-US"/>
              </a:pPr>
              <a:r>
                <a:rPr lang="en-US" altLang="ko-KR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html            </a:t>
              </a:r>
            </a:p>
            <a:p>
              <a:pPr marL="285750" indent="-285750" algn="r">
                <a:buFont typeface="Wingdings"/>
                <a:buChar char="§"/>
                <a:defRPr lang="ko-KR" altLang="en-US"/>
              </a:pPr>
              <a:r>
                <a:rPr lang="en-US" altLang="ko-KR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D3JS           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7268" y="4249771"/>
              <a:ext cx="728935" cy="11833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>
                <a:buFont typeface="Wingdings"/>
                <a:buChar char="§"/>
                <a:defRPr lang="ko-KR" altLang="en-US"/>
              </a:pPr>
              <a:r>
                <a:rPr lang="en-US" altLang="ko-KR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Spring</a:t>
              </a:r>
            </a:p>
            <a:p>
              <a:pPr marL="285750" indent="-285750">
                <a:buFont typeface="Wingdings"/>
                <a:buChar char="§"/>
                <a:defRPr lang="ko-KR" altLang="en-US"/>
              </a:pPr>
              <a:r>
                <a:rPr lang="en-US" altLang="ko-KR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myBatis</a:t>
              </a:r>
            </a:p>
            <a:p>
              <a:pPr marL="285750" indent="-285750">
                <a:buFont typeface="Wingdings"/>
                <a:buChar char="§"/>
                <a:defRPr lang="ko-KR" altLang="en-US"/>
              </a:pPr>
              <a:r>
                <a:rPr lang="en-US" altLang="ko-KR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JSP</a:t>
              </a:r>
            </a:p>
            <a:p>
              <a:pPr marL="285750" indent="-285750">
                <a:buFont typeface="Wingdings"/>
                <a:buChar char="§"/>
                <a:defRPr lang="ko-KR" altLang="en-US"/>
              </a:pPr>
              <a:r>
                <a:rPr lang="en-US" altLang="ko-KR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ajax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8564" y="4249770"/>
              <a:ext cx="1088992" cy="3641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algn="r">
                <a:buFont typeface="Wingdings"/>
                <a:buChar char="§"/>
                <a:defRPr lang="ko-KR" altLang="en-US"/>
              </a:pPr>
              <a:r>
                <a:rPr lang="ko-KR" altLang="en-US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크롤링</a:t>
              </a:r>
              <a:r>
                <a:rPr lang="en-US" altLang="ko-KR">
                  <a:solidFill>
                    <a:schemeClr val="accent4">
                      <a:lumMod val="25000"/>
                    </a:schemeClr>
                  </a:solidFill>
                  <a:latin typeface="맑은 고딕"/>
                  <a:ea typeface="맑은 고딕"/>
                </a:rPr>
                <a:t>         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0" name="TextBox 29"/>
          <p:cNvSpPr txBox="1"/>
          <p:nvPr/>
        </p:nvSpPr>
        <p:spPr>
          <a:xfrm>
            <a:off x="193463" y="675148"/>
            <a:ext cx="2812627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 기술 및 데이터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2041102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크롤링이란?</a:t>
            </a: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19387" y="828675"/>
            <a:ext cx="6753225" cy="52006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2041102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크롤링이란?</a:t>
            </a: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700" y="2900362"/>
            <a:ext cx="10229850" cy="1057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93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하루세끼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411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400" spc="-149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크롤링이란?</a:t>
            </a: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74888" y="2293936"/>
            <a:ext cx="7210425" cy="2762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469</Words>
  <Application>Microsoft Office PowerPoint</Application>
  <PresentationFormat>와이드스크린</PresentationFormat>
  <Paragraphs>146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나눔바른고딕</vt:lpstr>
      <vt:lpstr>나눔바른고딕 UltraLight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노 순표</cp:lastModifiedBy>
  <cp:revision>187</cp:revision>
  <dcterms:created xsi:type="dcterms:W3CDTF">2015-04-14T11:49:33Z</dcterms:created>
  <dcterms:modified xsi:type="dcterms:W3CDTF">2019-08-07T05:02:11Z</dcterms:modified>
</cp:coreProperties>
</file>